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notesSlides/notesSlide3.xml" ContentType="application/vnd.openxmlformats-officedocument.presentationml.notesSlide+xml"/>
  <Default Extension="bin" ContentType="application/vnd.openxmlformats-officedocument.presentationml.printerSettings"/>
  <Override PartName="/ppt/notesSlides/notesSlide4.xml" ContentType="application/vnd.openxmlformats-officedocument.presentationml.notesSlide+xml"/>
  <Override PartName="/docProps/core.xml" ContentType="application/vnd.openxmlformats-package.core-properties+xml"/>
  <Override PartName="/ppt/slides/slide9.xml" ContentType="application/vnd.openxmlformats-officedocument.presentationml.slide+xml"/>
  <Default Extension="rels" ContentType="application/vnd.openxmlformats-package.relationships+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11"/>
  </p:notesMasterIdLst>
  <p:sldIdLst>
    <p:sldId id="256" r:id="rId2"/>
    <p:sldId id="261" r:id="rId3"/>
    <p:sldId id="265" r:id="rId4"/>
    <p:sldId id="268" r:id="rId5"/>
    <p:sldId id="259" r:id="rId6"/>
    <p:sldId id="260" r:id="rId7"/>
    <p:sldId id="266" r:id="rId8"/>
    <p:sldId id="257" r:id="rId9"/>
    <p:sldId id="258"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7B71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45" d="100"/>
          <a:sy n="145" d="100"/>
        </p:scale>
        <p:origin x="-6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viewProps" Target="view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presProps" Target="presProps.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theme" Target="theme/theme1.xml"/><Relationship Id="rId12" Type="http://schemas.openxmlformats.org/officeDocument/2006/relationships/printerSettings" Target="printerSettings/printerSettings1.bin"/><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A8E7AE8B-A393-1046-8B8A-8D7FB000F109}" type="datetime1">
              <a:rPr lang="en-US"/>
              <a:pPr>
                <a:defRPr/>
              </a:pPr>
              <a:t>7/16/10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44C35B41-1D67-4E48-AA52-48F2B30D3D7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E7CD12-8E49-A544-BA5E-6424F3183A7D}" type="slidenum">
              <a:rPr lang="en-US">
                <a:ea typeface="ＭＳ Ｐゴシック" charset="-128"/>
                <a:cs typeface="ＭＳ Ｐゴシック" charset="-128"/>
              </a:rPr>
              <a:pPr fontAlgn="base">
                <a:spcBef>
                  <a:spcPct val="0"/>
                </a:spcBef>
                <a:spcAft>
                  <a:spcPct val="0"/>
                </a:spcAft>
              </a:pPr>
              <a:t>1</a:t>
            </a:fld>
            <a:endParaRPr lang="en-US">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66FEE5-A273-8546-A145-6E981D0C9590}" type="slidenum">
              <a:rPr lang="en-US">
                <a:ea typeface="ＭＳ Ｐゴシック" charset="-128"/>
                <a:cs typeface="ＭＳ Ｐゴシック" charset="-128"/>
              </a:rPr>
              <a:pPr fontAlgn="base">
                <a:spcBef>
                  <a:spcPct val="0"/>
                </a:spcBef>
                <a:spcAft>
                  <a:spcPct val="0"/>
                </a:spcAft>
              </a:pPr>
              <a:t>5</a:t>
            </a:fld>
            <a:endParaRPr lang="en-US">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262624-BED2-8942-8FB3-E3C84B944F9A}" type="slidenum">
              <a:rPr lang="en-US">
                <a:ea typeface="ＭＳ Ｐゴシック" charset="-128"/>
                <a:cs typeface="ＭＳ Ｐゴシック" charset="-128"/>
              </a:rPr>
              <a:pPr fontAlgn="base">
                <a:spcBef>
                  <a:spcPct val="0"/>
                </a:spcBef>
                <a:spcAft>
                  <a:spcPct val="0"/>
                </a:spcAft>
              </a:pPr>
              <a:t>6</a:t>
            </a:fld>
            <a:endParaRPr lang="en-US">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 ALL</a:t>
            </a:r>
            <a:br>
              <a:rPr lang="en-US" smtClean="0"/>
            </a:br>
            <a:r>
              <a:rPr lang="en-US" smtClean="0"/>
              <a:t>B: BUBBLICIOUS</a:t>
            </a:r>
            <a:br>
              <a:rPr lang="en-US" smtClean="0"/>
            </a:br>
            <a:r>
              <a:rPr lang="en-US" smtClean="0"/>
              <a:t>C: CAMPBELLS</a:t>
            </a:r>
            <a:br>
              <a:rPr lang="en-US" smtClean="0"/>
            </a:br>
            <a:r>
              <a:rPr lang="en-US" smtClean="0"/>
              <a:t>D: DAWN</a:t>
            </a:r>
            <a:br>
              <a:rPr lang="en-US" smtClean="0"/>
            </a:br>
            <a:r>
              <a:rPr lang="en-US" smtClean="0"/>
              <a:t>E: EGGO</a:t>
            </a:r>
            <a:br>
              <a:rPr lang="en-US" smtClean="0"/>
            </a:br>
            <a:r>
              <a:rPr lang="en-US" smtClean="0"/>
              <a:t>F: FRITOS</a:t>
            </a:r>
            <a:br>
              <a:rPr lang="en-US" smtClean="0"/>
            </a:br>
            <a:r>
              <a:rPr lang="en-US" smtClean="0"/>
              <a:t>G: GATORADE</a:t>
            </a:r>
            <a:br>
              <a:rPr lang="en-US" smtClean="0"/>
            </a:br>
            <a:r>
              <a:rPr lang="en-US" smtClean="0"/>
              <a:t>H: HEBREW NATIONAL</a:t>
            </a:r>
            <a:br>
              <a:rPr lang="en-US" smtClean="0"/>
            </a:br>
            <a:r>
              <a:rPr lang="en-US" smtClean="0"/>
              <a:t>I: ICE</a:t>
            </a:r>
            <a:br>
              <a:rPr lang="en-US" smtClean="0"/>
            </a:br>
            <a:r>
              <a:rPr lang="en-US" smtClean="0"/>
              <a:t>J: JELLO (SUGAR FREE)</a:t>
            </a:r>
            <a:br>
              <a:rPr lang="en-US" smtClean="0"/>
            </a:br>
            <a:r>
              <a:rPr lang="en-US" smtClean="0"/>
              <a:t>K: KOOLAID</a:t>
            </a:r>
            <a:br>
              <a:rPr lang="en-US" smtClean="0"/>
            </a:br>
            <a:r>
              <a:rPr lang="en-US" smtClean="0"/>
              <a:t>L: LYSOL</a:t>
            </a:r>
            <a:br>
              <a:rPr lang="en-US" smtClean="0"/>
            </a:br>
            <a:r>
              <a:rPr lang="en-US" smtClean="0"/>
              <a:t>M: M &amp; M'S</a:t>
            </a:r>
            <a:br>
              <a:rPr lang="en-US" smtClean="0"/>
            </a:br>
            <a:r>
              <a:rPr lang="en-US" smtClean="0"/>
              <a:t>N: NILLA WAFERS</a:t>
            </a:r>
            <a:br>
              <a:rPr lang="en-US" smtClean="0"/>
            </a:br>
            <a:r>
              <a:rPr lang="en-US" smtClean="0"/>
              <a:t>O: OREO</a:t>
            </a:r>
            <a:br>
              <a:rPr lang="en-US" smtClean="0"/>
            </a:br>
            <a:r>
              <a:rPr lang="en-US" smtClean="0"/>
              <a:t>P: PEZ</a:t>
            </a:r>
            <a:br>
              <a:rPr lang="en-US" smtClean="0"/>
            </a:br>
            <a:r>
              <a:rPr lang="en-US" smtClean="0"/>
              <a:t>Q: Q-TIPS</a:t>
            </a:r>
            <a:br>
              <a:rPr lang="en-US" smtClean="0"/>
            </a:br>
            <a:r>
              <a:rPr lang="en-US" smtClean="0"/>
              <a:t>R: REESE'S</a:t>
            </a:r>
            <a:br>
              <a:rPr lang="en-US" smtClean="0"/>
            </a:br>
            <a:r>
              <a:rPr lang="en-US" smtClean="0"/>
              <a:t>S: STARBURST</a:t>
            </a:r>
            <a:br>
              <a:rPr lang="en-US" smtClean="0"/>
            </a:br>
            <a:r>
              <a:rPr lang="en-US" smtClean="0"/>
              <a:t>T: TIDE</a:t>
            </a:r>
            <a:br>
              <a:rPr lang="en-US" smtClean="0"/>
            </a:br>
            <a:r>
              <a:rPr lang="en-US" smtClean="0"/>
              <a:t>U: UNCLE BEN'S</a:t>
            </a:r>
            <a:br>
              <a:rPr lang="en-US" smtClean="0"/>
            </a:br>
            <a:r>
              <a:rPr lang="en-US" smtClean="0"/>
              <a:t>V: V8</a:t>
            </a:r>
            <a:br>
              <a:rPr lang="en-US" smtClean="0"/>
            </a:br>
            <a:r>
              <a:rPr lang="en-US" smtClean="0"/>
              <a:t>W: WISK</a:t>
            </a:r>
            <a:br>
              <a:rPr lang="en-US" smtClean="0"/>
            </a:br>
            <a:r>
              <a:rPr lang="en-US" smtClean="0"/>
              <a:t>X: XTRA LAUNDRY DETERGENT</a:t>
            </a:r>
            <a:br>
              <a:rPr lang="en-US" smtClean="0"/>
            </a:br>
            <a:r>
              <a:rPr lang="en-US" smtClean="0"/>
              <a:t>Y: YORK PEPPERMINT PATTIES</a:t>
            </a:r>
            <a:br>
              <a:rPr lang="en-US" smtClean="0"/>
            </a:br>
            <a:r>
              <a:rPr lang="en-US" smtClean="0"/>
              <a:t>Z: ZEST</a:t>
            </a:r>
          </a:p>
          <a:p>
            <a:pPr>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67F1EB-5710-5D44-8C02-F7A3DDF38D33}" type="slidenum">
              <a:rPr lang="en-US">
                <a:ea typeface="ＭＳ Ｐゴシック" charset="-128"/>
                <a:cs typeface="ＭＳ Ｐゴシック" charset="-128"/>
              </a:rPr>
              <a:pPr fontAlgn="base">
                <a:spcBef>
                  <a:spcPct val="0"/>
                </a:spcBef>
                <a:spcAft>
                  <a:spcPct val="0"/>
                </a:spcAft>
              </a:pPr>
              <a:t>8</a:t>
            </a:fld>
            <a:endParaRPr lang="en-US">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Adobe, Barbie, Coca-Cola, Disney, eBay, Fila, Google, H&amp;M, IBM, Johnson’s, Kellogg, Lego, MTV, Nintendo, O and Company (need to verify) ,Puma, Quicktime, RAC (need to replace), Sega, Texaco, Unilever, Virgin, Walkman (Sony), Xbox, Yahoo, Zurich (insurance company)</a:t>
            </a:r>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BCFFF4-0628-9A4F-9236-FCAD437EAD70}" type="slidenum">
              <a:rPr lang="en-US">
                <a:ea typeface="ＭＳ Ｐゴシック" charset="-128"/>
                <a:cs typeface="ＭＳ Ｐゴシック" charset="-128"/>
              </a:rPr>
              <a:pPr fontAlgn="base">
                <a:spcBef>
                  <a:spcPct val="0"/>
                </a:spcBef>
                <a:spcAft>
                  <a:spcPct val="0"/>
                </a:spcAft>
              </a:pPr>
              <a:t>9</a:t>
            </a:fld>
            <a:endParaRPr lang="en-US">
              <a:ea typeface="ＭＳ Ｐゴシック" charset="-128"/>
              <a:cs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C402B15-1414-414F-9C6C-C3E16912B998}" type="datetime1">
              <a:rPr lang="en-US"/>
              <a:pPr>
                <a:defRPr/>
              </a:pPr>
              <a:t>7/16/10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48BE49-F271-2148-AE89-3D6475B0E27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CE730D4-5971-5447-B21E-D7C81E05AF6B}" type="datetime1">
              <a:rPr lang="en-US"/>
              <a:pPr>
                <a:defRPr/>
              </a:pPr>
              <a:t>7/16/10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B52DDD-4F92-3745-9DA6-DBB4E108D6E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C58DE55-A590-C84B-B3BC-B0D2A0CD76C4}" type="datetime1">
              <a:rPr lang="en-US"/>
              <a:pPr>
                <a:defRPr/>
              </a:pPr>
              <a:t>7/16/10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A85BC8-CE76-8C41-B6FD-2E9E12A8296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01D795C-2AF9-B74C-818E-2AED89DBB013}" type="datetime1">
              <a:rPr lang="en-US"/>
              <a:pPr>
                <a:defRPr/>
              </a:pPr>
              <a:t>7/16/10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33BB20-6D17-C04C-BEBB-1FE1460CDC6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B4A404D-2AF1-9447-A483-9CC7B327B2C5}" type="datetime1">
              <a:rPr lang="en-US"/>
              <a:pPr>
                <a:defRPr/>
              </a:pPr>
              <a:t>7/16/10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F77D209-D815-AF41-8FCD-8CE2DB029ED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1FB8345-F036-E64D-8362-34065A7E5706}" type="datetime1">
              <a:rPr lang="en-US"/>
              <a:pPr>
                <a:defRPr/>
              </a:pPr>
              <a:t>7/16/10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73C8144-6458-5E44-A466-74B40846573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FFAAE69-0F85-8043-93F9-F9E605808AC0}" type="datetime1">
              <a:rPr lang="en-US"/>
              <a:pPr>
                <a:defRPr/>
              </a:pPr>
              <a:t>7/16/10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DBA1DD7-151E-374D-995E-C0E9CA7829B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823470B-BE77-4648-A6DB-4E9D86E7F3EB}" type="datetime1">
              <a:rPr lang="en-US"/>
              <a:pPr>
                <a:defRPr/>
              </a:pPr>
              <a:t>7/16/10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C23AE1-FF7A-E94C-8F8D-AD679FF1BCC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DF0AC4E-F29F-754F-8560-D5329DBCA2AC}" type="datetime1">
              <a:rPr lang="en-US"/>
              <a:pPr>
                <a:defRPr/>
              </a:pPr>
              <a:t>7/16/10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F4F9B14-6DC2-4745-B26D-8F739099451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478D92A-E5BF-C447-967D-92D7206767CB}" type="datetime1">
              <a:rPr lang="en-US"/>
              <a:pPr>
                <a:defRPr/>
              </a:pPr>
              <a:t>7/16/10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BE4A4C-E7AC-704B-87C7-78472638317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11D160-3CF1-3D4D-A41A-4EDCAA46D2AC}" type="datetime1">
              <a:rPr lang="en-US"/>
              <a:pPr>
                <a:defRPr/>
              </a:pPr>
              <a:t>7/16/10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FE7241-2C75-BE42-95EE-CC4479B0805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5404189D-5B71-7749-9B94-3DFCE23885CC}" type="datetime1">
              <a:rPr lang="en-US"/>
              <a:pPr>
                <a:defRPr/>
              </a:pPr>
              <a:t>7/16/10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BAA11788-EB93-814C-8D3C-AC1D54B877BA}"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ＭＳ Ｐゴシック" charset="-128"/>
          <a:cs typeface="ＭＳ Ｐゴシック" charset="-128"/>
        </a:defRPr>
      </a:lvl1pPr>
      <a:lvl2pPr algn="ctr" rtl="0" fontAlgn="base">
        <a:spcBef>
          <a:spcPct val="0"/>
        </a:spcBef>
        <a:spcAft>
          <a:spcPct val="0"/>
        </a:spcAft>
        <a:defRPr sz="4400">
          <a:solidFill>
            <a:schemeClr val="tx1"/>
          </a:solidFill>
          <a:latin typeface="Calibri" charset="0"/>
          <a:ea typeface="ＭＳ Ｐゴシック" charset="-128"/>
          <a:cs typeface="ＭＳ Ｐゴシック" charset="-128"/>
        </a:defRPr>
      </a:lvl2pPr>
      <a:lvl3pPr algn="ctr" rtl="0" fontAlgn="base">
        <a:spcBef>
          <a:spcPct val="0"/>
        </a:spcBef>
        <a:spcAft>
          <a:spcPct val="0"/>
        </a:spcAft>
        <a:defRPr sz="4400">
          <a:solidFill>
            <a:schemeClr val="tx1"/>
          </a:solidFill>
          <a:latin typeface="Calibri" charset="0"/>
          <a:ea typeface="ＭＳ Ｐゴシック" charset="-128"/>
          <a:cs typeface="ＭＳ Ｐゴシック" charset="-128"/>
        </a:defRPr>
      </a:lvl3pPr>
      <a:lvl4pPr algn="ctr" rtl="0" fontAlgn="base">
        <a:spcBef>
          <a:spcPct val="0"/>
        </a:spcBef>
        <a:spcAft>
          <a:spcPct val="0"/>
        </a:spcAft>
        <a:defRPr sz="4400">
          <a:solidFill>
            <a:schemeClr val="tx1"/>
          </a:solidFill>
          <a:latin typeface="Calibri" charset="0"/>
          <a:ea typeface="ＭＳ Ｐゴシック" charset="-128"/>
          <a:cs typeface="ＭＳ Ｐゴシック" charset="-128"/>
        </a:defRPr>
      </a:lvl4pPr>
      <a:lvl5pPr algn="ctr" rtl="0" fontAlgn="base">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4" Type="http://schemas.openxmlformats.org/officeDocument/2006/relationships/image" Target="../media/image14.png"/><Relationship Id="rId4" Type="http://schemas.openxmlformats.org/officeDocument/2006/relationships/image" Target="../media/image4.png"/><Relationship Id="rId7" Type="http://schemas.openxmlformats.org/officeDocument/2006/relationships/image" Target="../media/image7.png"/><Relationship Id="rId11"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6.png"/><Relationship Id="rId16" Type="http://schemas.openxmlformats.org/officeDocument/2006/relationships/image" Target="../media/image16.png"/><Relationship Id="rId8" Type="http://schemas.openxmlformats.org/officeDocument/2006/relationships/image" Target="../media/image8.png"/><Relationship Id="rId13" Type="http://schemas.openxmlformats.org/officeDocument/2006/relationships/image" Target="../media/image13.png"/><Relationship Id="rId10" Type="http://schemas.openxmlformats.org/officeDocument/2006/relationships/image" Target="../media/image10.png"/><Relationship Id="rId5" Type="http://schemas.openxmlformats.org/officeDocument/2006/relationships/image" Target="../media/image5.png"/><Relationship Id="rId15" Type="http://schemas.openxmlformats.org/officeDocument/2006/relationships/image" Target="../media/image15.png"/><Relationship Id="rId12" Type="http://schemas.openxmlformats.org/officeDocument/2006/relationships/image" Target="../media/image12.png"/><Relationship Id="rId17" Type="http://schemas.openxmlformats.org/officeDocument/2006/relationships/image" Target="../media/image17.jpeg"/><Relationship Id="rId2" Type="http://schemas.openxmlformats.org/officeDocument/2006/relationships/notesSlide" Target="../notesSlides/notesSlide5.xml"/><Relationship Id="rId9" Type="http://schemas.openxmlformats.org/officeDocument/2006/relationships/image" Target="../media/image9.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14338" name="Title 1"/>
          <p:cNvSpPr>
            <a:spLocks noGrp="1"/>
          </p:cNvSpPr>
          <p:nvPr>
            <p:ph type="ctrTitle"/>
          </p:nvPr>
        </p:nvSpPr>
        <p:spPr>
          <a:xfrm>
            <a:off x="685800" y="1828800"/>
            <a:ext cx="7772400" cy="1470025"/>
          </a:xfrm>
        </p:spPr>
        <p:txBody>
          <a:bodyPr/>
          <a:lstStyle/>
          <a:p>
            <a:r>
              <a:rPr lang="en-US" dirty="0" smtClean="0">
                <a:solidFill>
                  <a:schemeClr val="bg1"/>
                </a:solidFill>
              </a:rPr>
              <a:t>Media Influence</a:t>
            </a:r>
          </a:p>
        </p:txBody>
      </p:sp>
      <p:sp>
        <p:nvSpPr>
          <p:cNvPr id="3" name="Subtitle 2"/>
          <p:cNvSpPr>
            <a:spLocks noGrp="1"/>
          </p:cNvSpPr>
          <p:nvPr>
            <p:ph type="subTitle" idx="1"/>
          </p:nvPr>
        </p:nvSpPr>
        <p:spPr>
          <a:xfrm>
            <a:off x="1295400" y="3124200"/>
            <a:ext cx="6400800" cy="1752600"/>
          </a:xfrm>
        </p:spPr>
        <p:txBody>
          <a:bodyPr>
            <a:normAutofit/>
          </a:bodyPr>
          <a:lstStyle/>
          <a:p>
            <a:r>
              <a:rPr lang="en-US" dirty="0" smtClean="0">
                <a:solidFill>
                  <a:schemeClr val="bg1"/>
                </a:solidFill>
              </a:rPr>
              <a:t>Every day we draw meaning from the textual and visual images in our environment.</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r>
              <a:rPr lang="en-US" dirty="0" smtClean="0">
                <a:solidFill>
                  <a:schemeClr val="bg1"/>
                </a:solidFill>
              </a:rPr>
              <a:t>This presentation is about how to use a brainteaser to introduce students about the concept of </a:t>
            </a:r>
            <a:br>
              <a:rPr lang="en-US" dirty="0" smtClean="0">
                <a:solidFill>
                  <a:schemeClr val="bg1"/>
                </a:solidFill>
              </a:rPr>
            </a:br>
            <a:r>
              <a:rPr lang="en-US" dirty="0" smtClean="0">
                <a:solidFill>
                  <a:schemeClr val="bg1"/>
                </a:solidFill>
              </a:rPr>
              <a:t>Environmental Printing</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3554" name="Rectangle 3"/>
          <p:cNvSpPr>
            <a:spLocks noChangeArrowheads="1"/>
          </p:cNvSpPr>
          <p:nvPr/>
        </p:nvSpPr>
        <p:spPr bwMode="auto">
          <a:xfrm>
            <a:off x="1066800" y="612775"/>
            <a:ext cx="6781800" cy="3416300"/>
          </a:xfrm>
          <a:prstGeom prst="rect">
            <a:avLst/>
          </a:prstGeom>
          <a:noFill/>
          <a:ln w="9525">
            <a:noFill/>
            <a:miter lim="800000"/>
            <a:headEnd/>
            <a:tailEnd/>
          </a:ln>
        </p:spPr>
        <p:txBody>
          <a:bodyPr>
            <a:prstTxWarp prst="textNoShape">
              <a:avLst/>
            </a:prstTxWarp>
            <a:spAutoFit/>
          </a:bodyPr>
          <a:lstStyle/>
          <a:p>
            <a:pPr lvl="1"/>
            <a:r>
              <a:rPr lang="en-US" sz="3600" dirty="0">
                <a:solidFill>
                  <a:schemeClr val="bg1"/>
                </a:solidFill>
                <a:latin typeface="Calibri" charset="0"/>
              </a:rPr>
              <a:t>Before children can read, they can identify their favorite food from the font and image on the cereal box. The influence of the media is pervasive almost before children can talk.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457200" y="990600"/>
            <a:ext cx="8067675"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
                <a:schemeClr val="folHlink"/>
              </a:buClr>
              <a:buSzPct val="120000"/>
              <a:buFont typeface="Arial" charset="0"/>
              <a:buChar char="•"/>
              <a:tabLst/>
              <a:defRPr/>
            </a:pPr>
            <a:r>
              <a:rPr kumimoji="0" lang="en-US" sz="3200" i="0" u="none" strike="noStrike" kern="0" cap="none" spc="0" normalizeH="0" baseline="0" noProof="0" dirty="0" smtClean="0">
                <a:ln>
                  <a:noFill/>
                </a:ln>
                <a:solidFill>
                  <a:schemeClr val="bg1"/>
                </a:solidFill>
                <a:effectLst/>
                <a:uLnTx/>
                <a:uFillTx/>
                <a:latin typeface="Adobe Garamond Pro"/>
                <a:ea typeface="+mn-ea"/>
                <a:cs typeface="Adobe Garamond Pro"/>
              </a:rPr>
              <a:t>The average high school student spends </a:t>
            </a:r>
            <a:r>
              <a:rPr lang="en-US" sz="3200" kern="0" dirty="0" smtClean="0">
                <a:solidFill>
                  <a:schemeClr val="bg1"/>
                </a:solidFill>
                <a:latin typeface="Adobe Garamond Pro"/>
                <a:ea typeface="+mn-ea"/>
                <a:cs typeface="Adobe Garamond Pro"/>
              </a:rPr>
              <a:t>more than</a:t>
            </a:r>
            <a:r>
              <a:rPr kumimoji="0" lang="en-US" sz="3200" i="0" u="none" strike="noStrike" kern="0" cap="none" spc="0" normalizeH="0" baseline="0" noProof="0" dirty="0" smtClean="0">
                <a:ln>
                  <a:noFill/>
                </a:ln>
                <a:solidFill>
                  <a:schemeClr val="bg1"/>
                </a:solidFill>
                <a:effectLst/>
                <a:uLnTx/>
                <a:uFillTx/>
                <a:latin typeface="Adobe Garamond Pro"/>
                <a:ea typeface="+mn-ea"/>
                <a:cs typeface="Adobe Garamond Pro"/>
              </a:rPr>
              <a:t> 40 hours each week consuming media (TV, music, film, video games, internet)</a:t>
            </a:r>
          </a:p>
          <a:p>
            <a:pPr marL="342900" marR="0" lvl="0" indent="-342900" algn="l" defTabSz="914400" rtl="0" eaLnBrk="1" fontAlgn="base" latinLnBrk="0" hangingPunct="1">
              <a:lnSpc>
                <a:spcPct val="90000"/>
              </a:lnSpc>
              <a:spcBef>
                <a:spcPct val="20000"/>
              </a:spcBef>
              <a:spcAft>
                <a:spcPct val="0"/>
              </a:spcAft>
              <a:buClr>
                <a:schemeClr val="folHlink"/>
              </a:buClr>
              <a:buSzPct val="120000"/>
              <a:buFont typeface="Arial" charset="0"/>
              <a:buChar char="•"/>
              <a:tabLst/>
              <a:defRPr/>
            </a:pPr>
            <a:endParaRPr kumimoji="0" lang="en-US" sz="3200" b="0" i="0" u="none" strike="noStrike" kern="0" cap="none" spc="0" normalizeH="0" baseline="0" noProof="0" dirty="0" smtClean="0">
              <a:ln>
                <a:noFill/>
              </a:ln>
              <a:solidFill>
                <a:schemeClr val="tx1"/>
              </a:solidFill>
              <a:effectLst/>
              <a:uLnTx/>
              <a:uFillTx/>
              <a:latin typeface="Adobe Garamond Pro"/>
              <a:ea typeface="+mn-ea"/>
              <a:cs typeface="Adobe Garamond Pro"/>
            </a:endParaRPr>
          </a:p>
          <a:p>
            <a:pPr marL="342900" marR="0" lvl="0" indent="-342900" algn="l" defTabSz="914400" rtl="0" eaLnBrk="1" fontAlgn="base" latinLnBrk="0" hangingPunct="1">
              <a:lnSpc>
                <a:spcPct val="90000"/>
              </a:lnSpc>
              <a:spcBef>
                <a:spcPct val="20000"/>
              </a:spcBef>
              <a:spcAft>
                <a:spcPct val="0"/>
              </a:spcAft>
              <a:buClr>
                <a:schemeClr val="folHlink"/>
              </a:buClr>
              <a:buSzPct val="120000"/>
              <a:buFont typeface="Arial" charset="0"/>
              <a:buChar char="•"/>
              <a:tabLst/>
              <a:defRPr/>
            </a:pPr>
            <a:endParaRPr kumimoji="0" lang="en-US" sz="3200" b="0" i="0" u="none" strike="noStrike" kern="0" cap="none" spc="0" normalizeH="0" baseline="0" noProof="0" dirty="0">
              <a:ln>
                <a:noFill/>
              </a:ln>
              <a:solidFill>
                <a:schemeClr val="tx1"/>
              </a:solidFill>
              <a:effectLst/>
              <a:uLnTx/>
              <a:uFillTx/>
              <a:latin typeface="Adobe Garamond Pro"/>
              <a:ea typeface="+mn-ea"/>
              <a:cs typeface="Adobe Garamond Pro"/>
            </a:endParaRPr>
          </a:p>
        </p:txBody>
      </p:sp>
      <p:pic>
        <p:nvPicPr>
          <p:cNvPr id="4" name="Picture 6" descr="baby"/>
          <p:cNvPicPr>
            <a:picLocks noChangeAspect="1" noChangeArrowheads="1"/>
          </p:cNvPicPr>
          <p:nvPr/>
        </p:nvPicPr>
        <p:blipFill>
          <a:blip r:embed="rId2"/>
          <a:srcRect/>
          <a:stretch>
            <a:fillRect/>
          </a:stretch>
        </p:blipFill>
        <p:spPr bwMode="auto">
          <a:xfrm>
            <a:off x="4648200" y="4191000"/>
            <a:ext cx="4902407" cy="2971800"/>
          </a:xfrm>
          <a:prstGeom prst="rect">
            <a:avLst/>
          </a:prstGeom>
          <a:noFill/>
        </p:spPr>
      </p:pic>
      <p:sp>
        <p:nvSpPr>
          <p:cNvPr id="5" name="Rectangle 4"/>
          <p:cNvSpPr>
            <a:spLocks noChangeArrowheads="1"/>
          </p:cNvSpPr>
          <p:nvPr/>
        </p:nvSpPr>
        <p:spPr bwMode="auto">
          <a:xfrm>
            <a:off x="533400" y="2743200"/>
            <a:ext cx="7620000" cy="1676400"/>
          </a:xfrm>
          <a:prstGeom prst="rect">
            <a:avLst/>
          </a:prstGeom>
          <a:noFill/>
          <a:ln w="9525">
            <a:noFill/>
            <a:miter lim="800000"/>
            <a:headEnd/>
            <a:tailEnd/>
          </a:ln>
        </p:spPr>
        <p:txBody>
          <a:bodyPr>
            <a:prstTxWarp prst="textNoShape">
              <a:avLst/>
            </a:prstTxWarp>
          </a:bodyPr>
          <a:lstStyle/>
          <a:p>
            <a:pPr marL="342900" indent="-342900" eaLnBrk="1" hangingPunct="1">
              <a:spcBef>
                <a:spcPct val="20000"/>
              </a:spcBef>
              <a:buClr>
                <a:schemeClr val="folHlink"/>
              </a:buClr>
              <a:buSzPct val="120000"/>
              <a:buFont typeface="Arial" charset="0"/>
              <a:buChar char="•"/>
            </a:pPr>
            <a:r>
              <a:rPr lang="en-US" sz="3200" dirty="0">
                <a:solidFill>
                  <a:schemeClr val="bg1"/>
                </a:solidFill>
                <a:latin typeface="Adobe Garamond Pro"/>
                <a:cs typeface="Adobe Garamond Pro"/>
              </a:rPr>
              <a:t>The average child sees more than 20,000 commercials each year, and advertisers begin to target individuals at birth.</a:t>
            </a:r>
          </a:p>
          <a:p>
            <a:pPr marL="342900" indent="-342900" eaLnBrk="1" hangingPunct="1">
              <a:spcBef>
                <a:spcPct val="20000"/>
              </a:spcBef>
              <a:buClr>
                <a:schemeClr val="folHlink"/>
              </a:buClr>
              <a:buSzPct val="120000"/>
              <a:buFont typeface="Arial" charset="0"/>
              <a:buChar char="•"/>
            </a:pPr>
            <a:endParaRPr lang="en-US" sz="3200" dirty="0">
              <a:latin typeface="Adobe Garamond Pro"/>
              <a:cs typeface="Adobe Garamond Pro"/>
            </a:endParaRPr>
          </a:p>
          <a:p>
            <a:pPr marL="342900" indent="-342900" eaLnBrk="1" hangingPunct="1">
              <a:spcBef>
                <a:spcPct val="20000"/>
              </a:spcBef>
              <a:buClr>
                <a:schemeClr val="folHlink"/>
              </a:buClr>
              <a:buSzPct val="120000"/>
              <a:buFont typeface="Arial" charset="0"/>
              <a:buChar char="•"/>
            </a:pPr>
            <a:endParaRPr lang="en-US" sz="3200" dirty="0">
              <a:latin typeface="Adobe Garamond Pro"/>
              <a:cs typeface="Adobe Garamond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smtClean="0">
                <a:solidFill>
                  <a:schemeClr val="bg1"/>
                </a:solidFill>
              </a:rPr>
              <a:t>Literacy specialists call this </a:t>
            </a:r>
          </a:p>
        </p:txBody>
      </p:sp>
      <p:sp>
        <p:nvSpPr>
          <p:cNvPr id="24579" name="Content Placeholder 2"/>
          <p:cNvSpPr>
            <a:spLocks noGrp="1"/>
          </p:cNvSpPr>
          <p:nvPr>
            <p:ph idx="1"/>
          </p:nvPr>
        </p:nvSpPr>
        <p:spPr/>
        <p:txBody>
          <a:bodyPr/>
          <a:lstStyle/>
          <a:p>
            <a:pPr algn="ctr">
              <a:buFont typeface="Arial" charset="0"/>
              <a:buNone/>
            </a:pPr>
            <a:r>
              <a:rPr lang="en-US" sz="6000" smtClean="0">
                <a:solidFill>
                  <a:schemeClr val="bg1"/>
                </a:solidFill>
              </a:rPr>
              <a:t>environmental printing.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5181600"/>
          </a:xfrm>
        </p:spPr>
        <p:txBody>
          <a:bodyPr rtlCol="0">
            <a:normAutofit fontScale="92500" lnSpcReduction="10000"/>
          </a:bodyPr>
          <a:lstStyle/>
          <a:p>
            <a:pPr lvl="1" fontAlgn="auto">
              <a:spcAft>
                <a:spcPts val="0"/>
              </a:spcAft>
              <a:buFont typeface="Arial" pitchFamily="34" charset="0"/>
              <a:buNone/>
              <a:defRPr/>
            </a:pPr>
            <a:r>
              <a:rPr lang="en-US" dirty="0" smtClean="0">
                <a:solidFill>
                  <a:schemeClr val="bg1"/>
                </a:solidFill>
                <a:ea typeface="+mn-ea"/>
              </a:rPr>
              <a:t>With such obvious impacts, and the number of messages that are filtered every day, the challenge is to give young people critical thinking skills and build creative talent to produce an increasingly wide range of messages using image, language, and sound. </a:t>
            </a:r>
          </a:p>
          <a:p>
            <a:pPr fontAlgn="auto">
              <a:spcAft>
                <a:spcPts val="0"/>
              </a:spcAft>
              <a:buFont typeface="Arial" pitchFamily="34" charset="0"/>
              <a:buNone/>
              <a:defRPr/>
            </a:pPr>
            <a:r>
              <a:rPr lang="en-US" b="1" i="1" dirty="0" smtClean="0">
                <a:solidFill>
                  <a:schemeClr val="bg1"/>
                </a:solidFill>
                <a:ea typeface="+mn-ea"/>
                <a:cs typeface="+mn-cs"/>
              </a:rPr>
              <a:t>One purpose of</a:t>
            </a:r>
            <a:r>
              <a:rPr lang="en-US" b="1" i="1" dirty="0" smtClean="0">
                <a:solidFill>
                  <a:schemeClr val="bg1"/>
                </a:solidFill>
                <a:ea typeface="+mn-ea"/>
                <a:cs typeface="+mn-cs"/>
              </a:rPr>
              <a:t> the </a:t>
            </a:r>
            <a:r>
              <a:rPr lang="en-US" b="1" i="1" dirty="0" smtClean="0">
                <a:solidFill>
                  <a:schemeClr val="bg1"/>
                </a:solidFill>
                <a:ea typeface="+mn-ea"/>
                <a:cs typeface="+mn-cs"/>
              </a:rPr>
              <a:t>YEA! program is Media literacy</a:t>
            </a:r>
            <a:r>
              <a:rPr lang="en-US" dirty="0" smtClean="0">
                <a:solidFill>
                  <a:schemeClr val="bg1"/>
                </a:solidFill>
                <a:ea typeface="+mn-ea"/>
                <a:cs typeface="+mn-cs"/>
              </a:rPr>
              <a:t> as it relates to tobacco and developing the ability to encode and decode the symbols transmitted via media and the ability to synthesize, analyze and produce mediated messages.</a:t>
            </a:r>
          </a:p>
          <a:p>
            <a:pPr fontAlgn="auto">
              <a:spcAft>
                <a:spcPts val="0"/>
              </a:spcAft>
              <a:buFont typeface="Arial" pitchFamily="34" charset="0"/>
              <a:buNone/>
              <a:defRPr/>
            </a:pPr>
            <a:r>
              <a:rPr lang="en-US" b="1" i="1" dirty="0" smtClean="0">
                <a:solidFill>
                  <a:schemeClr val="bg1"/>
                </a:solidFill>
                <a:ea typeface="+mn-ea"/>
                <a:cs typeface="+mn-cs"/>
              </a:rPr>
              <a:t>Media education</a:t>
            </a:r>
            <a:r>
              <a:rPr lang="en-US" dirty="0" smtClean="0">
                <a:solidFill>
                  <a:schemeClr val="bg1"/>
                </a:solidFill>
                <a:ea typeface="+mn-ea"/>
                <a:cs typeface="+mn-cs"/>
              </a:rPr>
              <a:t> is the study of media, including ‘hands on' experiences and media production.</a:t>
            </a:r>
          </a:p>
          <a:p>
            <a:pPr fontAlgn="auto">
              <a:spcAft>
                <a:spcPts val="0"/>
              </a:spcAft>
              <a:buFont typeface="Arial" pitchFamily="34" charset="0"/>
              <a:buChar char="•"/>
              <a:defRPr/>
            </a:pPr>
            <a:endParaRPr lang="en-US" dirty="0">
              <a:solidFill>
                <a:schemeClr val="bg1"/>
              </a:solidFill>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457200" y="1295400"/>
            <a:ext cx="8229600" cy="4038600"/>
          </a:xfrm>
        </p:spPr>
        <p:txBody>
          <a:bodyPr/>
          <a:lstStyle/>
          <a:p>
            <a:pPr>
              <a:buFont typeface="Arial" charset="0"/>
              <a:buNone/>
            </a:pPr>
            <a:r>
              <a:rPr lang="en-US" sz="2000" dirty="0" smtClean="0">
                <a:solidFill>
                  <a:srgbClr val="000000"/>
                </a:solidFill>
                <a:latin typeface="20"/>
                <a:cs typeface="20"/>
              </a:rPr>
              <a:t>Two panels of the initial letters of brand name logos follow. In the quiz you took earlier, you identified each separately. You will be able to compare your answers with your students. This activity can serve as: </a:t>
            </a:r>
          </a:p>
          <a:p>
            <a:pPr marL="514350" indent="-514350">
              <a:spcAft>
                <a:spcPts val="200"/>
              </a:spcAft>
              <a:buFont typeface="Arial" charset="0"/>
              <a:buAutoNum type="arabicParenR"/>
            </a:pPr>
            <a:r>
              <a:rPr lang="en-US" sz="2000" dirty="0" smtClean="0">
                <a:solidFill>
                  <a:srgbClr val="000000"/>
                </a:solidFill>
                <a:latin typeface="20"/>
                <a:cs typeface="20"/>
              </a:rPr>
              <a:t>An icebreaker or brainteaser in your classrooms.</a:t>
            </a:r>
          </a:p>
          <a:p>
            <a:pPr marL="514350" indent="-514350">
              <a:spcAft>
                <a:spcPts val="200"/>
              </a:spcAft>
              <a:buFont typeface="Arial" charset="0"/>
              <a:buAutoNum type="arabicParenR"/>
            </a:pPr>
            <a:r>
              <a:rPr lang="en-US" sz="2000" dirty="0" smtClean="0">
                <a:solidFill>
                  <a:srgbClr val="000000"/>
                </a:solidFill>
                <a:latin typeface="20"/>
                <a:cs typeface="20"/>
              </a:rPr>
              <a:t>A learning object that lends itself to action research as you, the teaching adult, compare your answers with those of your students.   </a:t>
            </a:r>
          </a:p>
          <a:p>
            <a:pPr marL="514350" indent="-514350">
              <a:spcAft>
                <a:spcPts val="200"/>
              </a:spcAft>
              <a:buFont typeface="Arial" charset="0"/>
              <a:buAutoNum type="arabicParenR"/>
            </a:pPr>
            <a:r>
              <a:rPr lang="en-US" sz="2000" dirty="0" smtClean="0">
                <a:solidFill>
                  <a:srgbClr val="000000"/>
                </a:solidFill>
                <a:latin typeface="20"/>
                <a:cs typeface="20"/>
              </a:rPr>
              <a:t>A means to reflect on the experiential and generational differences regarding meaning. data from the results of the two groups can then be compared.</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pic>
        <p:nvPicPr>
          <p:cNvPr id="29698" name="Picture 4" descr="AmericanAlphabet"/>
          <p:cNvPicPr>
            <a:picLocks noChangeAspect="1" noChangeArrowheads="1"/>
          </p:cNvPicPr>
          <p:nvPr/>
        </p:nvPicPr>
        <p:blipFill>
          <a:blip r:embed="rId3"/>
          <a:srcRect/>
          <a:stretch>
            <a:fillRect/>
          </a:stretch>
        </p:blipFill>
        <p:spPr bwMode="auto">
          <a:xfrm>
            <a:off x="2514600" y="533400"/>
            <a:ext cx="4343400" cy="535463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rgbClr val="F7B710"/>
            </a:gs>
            <a:gs pos="100000">
              <a:srgbClr val="FFFFFF"/>
            </a:gs>
          </a:gsLst>
          <a:path path="circle">
            <a:fillToRect l="100000" b="100000"/>
          </a:path>
          <a:tileRect t="-100000" r="-100000"/>
        </a:gradFill>
        <a:effectLst/>
      </p:bgPr>
    </p:bg>
    <p:spTree>
      <p:nvGrpSpPr>
        <p:cNvPr id="1" name=""/>
        <p:cNvGrpSpPr/>
        <p:nvPr/>
      </p:nvGrpSpPr>
      <p:grpSpPr>
        <a:xfrm>
          <a:off x="0" y="0"/>
          <a:ext cx="0" cy="0"/>
          <a:chOff x="0" y="0"/>
          <a:chExt cx="0" cy="0"/>
        </a:xfrm>
      </p:grpSpPr>
      <p:pic>
        <p:nvPicPr>
          <p:cNvPr id="31746" name="Picture 2" descr="http://geo.yahoo.com/p?s=792600184&amp;t=1141872793&amp;position=top"/>
          <p:cNvPicPr>
            <a:picLocks noChangeAspect="1" noChangeArrowheads="1"/>
          </p:cNvPicPr>
          <p:nvPr/>
        </p:nvPicPr>
        <p:blipFill>
          <a:blip r:embed="rId3"/>
          <a:srcRect/>
          <a:stretch>
            <a:fillRect/>
          </a:stretch>
        </p:blipFill>
        <p:spPr bwMode="auto">
          <a:xfrm>
            <a:off x="0" y="0"/>
            <a:ext cx="9525" cy="9525"/>
          </a:xfrm>
          <a:prstGeom prst="rect">
            <a:avLst/>
          </a:prstGeom>
          <a:noFill/>
          <a:ln w="9525">
            <a:noFill/>
            <a:miter lim="800000"/>
            <a:headEnd/>
            <a:tailEnd/>
          </a:ln>
        </p:spPr>
      </p:pic>
      <p:pic>
        <p:nvPicPr>
          <p:cNvPr id="31747" name="Picture 3" descr="http://l.yimg.com/g/images/tc_yellow_tl.gif"/>
          <p:cNvPicPr>
            <a:picLocks noChangeAspect="1" noChangeArrowheads="1"/>
          </p:cNvPicPr>
          <p:nvPr/>
        </p:nvPicPr>
        <p:blipFill>
          <a:blip r:embed="rId4"/>
          <a:srcRect/>
          <a:stretch>
            <a:fillRect/>
          </a:stretch>
        </p:blipFill>
        <p:spPr bwMode="auto">
          <a:xfrm>
            <a:off x="0" y="0"/>
            <a:ext cx="28575" cy="28575"/>
          </a:xfrm>
          <a:prstGeom prst="rect">
            <a:avLst/>
          </a:prstGeom>
          <a:noFill/>
          <a:ln w="9525">
            <a:noFill/>
            <a:miter lim="800000"/>
            <a:headEnd/>
            <a:tailEnd/>
          </a:ln>
        </p:spPr>
      </p:pic>
      <p:pic>
        <p:nvPicPr>
          <p:cNvPr id="31748" name="Picture 4" descr="http://l.yimg.com/g/images/tc_yellow_tr.gif"/>
          <p:cNvPicPr>
            <a:picLocks noChangeAspect="1" noChangeArrowheads="1"/>
          </p:cNvPicPr>
          <p:nvPr/>
        </p:nvPicPr>
        <p:blipFill>
          <a:blip r:embed="rId5"/>
          <a:srcRect/>
          <a:stretch>
            <a:fillRect/>
          </a:stretch>
        </p:blipFill>
        <p:spPr bwMode="auto">
          <a:xfrm>
            <a:off x="0" y="0"/>
            <a:ext cx="28575" cy="28575"/>
          </a:xfrm>
          <a:prstGeom prst="rect">
            <a:avLst/>
          </a:prstGeom>
          <a:noFill/>
          <a:ln w="9525">
            <a:noFill/>
            <a:miter lim="800000"/>
            <a:headEnd/>
            <a:tailEnd/>
          </a:ln>
        </p:spPr>
      </p:pic>
      <p:pic>
        <p:nvPicPr>
          <p:cNvPr id="31749" name="Picture 7" descr="http://l.yimg.com/g/images/tc_yellow_bl.gif"/>
          <p:cNvPicPr>
            <a:picLocks noChangeAspect="1" noChangeArrowheads="1"/>
          </p:cNvPicPr>
          <p:nvPr/>
        </p:nvPicPr>
        <p:blipFill>
          <a:blip r:embed="rId6"/>
          <a:srcRect/>
          <a:stretch>
            <a:fillRect/>
          </a:stretch>
        </p:blipFill>
        <p:spPr bwMode="auto">
          <a:xfrm>
            <a:off x="0" y="0"/>
            <a:ext cx="28575" cy="28575"/>
          </a:xfrm>
          <a:prstGeom prst="rect">
            <a:avLst/>
          </a:prstGeom>
          <a:noFill/>
          <a:ln w="9525">
            <a:noFill/>
            <a:miter lim="800000"/>
            <a:headEnd/>
            <a:tailEnd/>
          </a:ln>
        </p:spPr>
      </p:pic>
      <p:pic>
        <p:nvPicPr>
          <p:cNvPr id="31750" name="Picture 8" descr="http://l.yimg.com/g/images/tc_yellow_br.gif"/>
          <p:cNvPicPr>
            <a:picLocks noChangeAspect="1" noChangeArrowheads="1"/>
          </p:cNvPicPr>
          <p:nvPr/>
        </p:nvPicPr>
        <p:blipFill>
          <a:blip r:embed="rId7"/>
          <a:srcRect/>
          <a:stretch>
            <a:fillRect/>
          </a:stretch>
        </p:blipFill>
        <p:spPr bwMode="auto">
          <a:xfrm>
            <a:off x="0" y="0"/>
            <a:ext cx="28575" cy="28575"/>
          </a:xfrm>
          <a:prstGeom prst="rect">
            <a:avLst/>
          </a:prstGeom>
          <a:noFill/>
          <a:ln w="9525">
            <a:noFill/>
            <a:miter lim="800000"/>
            <a:headEnd/>
            <a:tailEnd/>
          </a:ln>
        </p:spPr>
      </p:pic>
      <p:sp>
        <p:nvSpPr>
          <p:cNvPr id="31751" name="Rectangle 9"/>
          <p:cNvSpPr>
            <a:spLocks noChangeArrowheads="1"/>
          </p:cNvSpPr>
          <p:nvPr/>
        </p:nvSpPr>
        <p:spPr bwMode="auto">
          <a:xfrm>
            <a:off x="722313" y="153988"/>
            <a:ext cx="1428750" cy="0"/>
          </a:xfrm>
          <a:prstGeom prst="rect">
            <a:avLst/>
          </a:prstGeom>
          <a:solidFill>
            <a:srgbClr val="FFFFFF"/>
          </a:solidFill>
          <a:ln w="9525">
            <a:noFill/>
            <a:miter lim="800000"/>
            <a:headEnd/>
            <a:tailEnd/>
          </a:ln>
        </p:spPr>
        <p:txBody>
          <a:bodyPr wrap="none" lIns="0" tIns="0" rIns="0" bIns="0" anchor="ctr">
            <a:prstTxWarp prst="textNoShape">
              <a:avLst/>
            </a:prstTxWarp>
            <a:spAutoFit/>
          </a:bodyPr>
          <a:lstStyle/>
          <a:p>
            <a:endParaRPr lang="en-US">
              <a:latin typeface="Calibri" charset="0"/>
            </a:endParaRPr>
          </a:p>
        </p:txBody>
      </p:sp>
      <p:sp>
        <p:nvSpPr>
          <p:cNvPr id="31752" name="Rectangle 15"/>
          <p:cNvSpPr>
            <a:spLocks noChangeArrowheads="1"/>
          </p:cNvSpPr>
          <p:nvPr/>
        </p:nvSpPr>
        <p:spPr bwMode="auto">
          <a:xfrm>
            <a:off x="2493963" y="136525"/>
            <a:ext cx="1428750" cy="0"/>
          </a:xfrm>
          <a:prstGeom prst="rect">
            <a:avLst/>
          </a:prstGeom>
          <a:solidFill>
            <a:srgbClr val="FFFFFF"/>
          </a:solidFill>
          <a:ln w="9525">
            <a:noFill/>
            <a:miter lim="800000"/>
            <a:headEnd/>
            <a:tailEnd/>
          </a:ln>
        </p:spPr>
        <p:txBody>
          <a:bodyPr wrap="none" lIns="0" tIns="0" rIns="0" bIns="0" anchor="ctr">
            <a:prstTxWarp prst="textNoShape">
              <a:avLst/>
            </a:prstTxWarp>
            <a:spAutoFit/>
          </a:bodyPr>
          <a:lstStyle/>
          <a:p>
            <a:endParaRPr lang="en-US">
              <a:latin typeface="Calibri" charset="0"/>
            </a:endParaRPr>
          </a:p>
        </p:txBody>
      </p:sp>
      <p:sp>
        <p:nvSpPr>
          <p:cNvPr id="31753" name="Rectangle 17"/>
          <p:cNvSpPr>
            <a:spLocks noChangeArrowheads="1"/>
          </p:cNvSpPr>
          <p:nvPr/>
        </p:nvSpPr>
        <p:spPr bwMode="auto">
          <a:xfrm>
            <a:off x="3094038" y="146050"/>
            <a:ext cx="1428750" cy="0"/>
          </a:xfrm>
          <a:prstGeom prst="rect">
            <a:avLst/>
          </a:prstGeom>
          <a:solidFill>
            <a:srgbClr val="FFFFFF"/>
          </a:solidFill>
          <a:ln w="9525">
            <a:noFill/>
            <a:miter lim="800000"/>
            <a:headEnd/>
            <a:tailEnd/>
          </a:ln>
        </p:spPr>
        <p:txBody>
          <a:bodyPr wrap="none" lIns="0" tIns="0" rIns="0" bIns="0" anchor="ctr">
            <a:prstTxWarp prst="textNoShape">
              <a:avLst/>
            </a:prstTxWarp>
            <a:spAutoFit/>
          </a:bodyPr>
          <a:lstStyle/>
          <a:p>
            <a:endParaRPr lang="en-US">
              <a:latin typeface="Calibri" charset="0"/>
            </a:endParaRPr>
          </a:p>
        </p:txBody>
      </p:sp>
      <p:sp>
        <p:nvSpPr>
          <p:cNvPr id="31754" name="Rectangle 57"/>
          <p:cNvSpPr>
            <a:spLocks noChangeArrowheads="1"/>
          </p:cNvSpPr>
          <p:nvPr/>
        </p:nvSpPr>
        <p:spPr bwMode="auto">
          <a:xfrm>
            <a:off x="2508250" y="2982913"/>
            <a:ext cx="1428750" cy="0"/>
          </a:xfrm>
          <a:prstGeom prst="rect">
            <a:avLst/>
          </a:prstGeom>
          <a:solidFill>
            <a:srgbClr val="FFFFFF"/>
          </a:solidFill>
          <a:ln w="9525">
            <a:noFill/>
            <a:miter lim="800000"/>
            <a:headEnd/>
            <a:tailEnd/>
          </a:ln>
        </p:spPr>
        <p:txBody>
          <a:bodyPr wrap="none" lIns="0" tIns="0" rIns="0" bIns="0" anchor="ctr">
            <a:prstTxWarp prst="textNoShape">
              <a:avLst/>
            </a:prstTxWarp>
            <a:spAutoFit/>
          </a:bodyPr>
          <a:lstStyle/>
          <a:p>
            <a:endParaRPr lang="en-US">
              <a:latin typeface="Calibri" charset="0"/>
            </a:endParaRPr>
          </a:p>
        </p:txBody>
      </p:sp>
      <p:pic>
        <p:nvPicPr>
          <p:cNvPr id="31755" name="Picture 59" descr="http://l.yimg.com/g/images/tc_white_bl.gif"/>
          <p:cNvPicPr>
            <a:picLocks noChangeAspect="1" noChangeArrowheads="1"/>
          </p:cNvPicPr>
          <p:nvPr/>
        </p:nvPicPr>
        <p:blipFill>
          <a:blip r:embed="rId8"/>
          <a:srcRect/>
          <a:stretch>
            <a:fillRect/>
          </a:stretch>
        </p:blipFill>
        <p:spPr bwMode="auto">
          <a:xfrm>
            <a:off x="0" y="0"/>
            <a:ext cx="28575" cy="28575"/>
          </a:xfrm>
          <a:prstGeom prst="rect">
            <a:avLst/>
          </a:prstGeom>
          <a:noFill/>
          <a:ln w="9525">
            <a:noFill/>
            <a:miter lim="800000"/>
            <a:headEnd/>
            <a:tailEnd/>
          </a:ln>
        </p:spPr>
      </p:pic>
      <p:pic>
        <p:nvPicPr>
          <p:cNvPr id="31756" name="Picture 60" descr="http://l.yimg.com/g/images/tc_white_br.gif"/>
          <p:cNvPicPr>
            <a:picLocks noChangeAspect="1" noChangeArrowheads="1"/>
          </p:cNvPicPr>
          <p:nvPr/>
        </p:nvPicPr>
        <p:blipFill>
          <a:blip r:embed="rId9"/>
          <a:srcRect/>
          <a:stretch>
            <a:fillRect/>
          </a:stretch>
        </p:blipFill>
        <p:spPr bwMode="auto">
          <a:xfrm>
            <a:off x="0" y="0"/>
            <a:ext cx="28575" cy="28575"/>
          </a:xfrm>
          <a:prstGeom prst="rect">
            <a:avLst/>
          </a:prstGeom>
          <a:noFill/>
          <a:ln w="9525">
            <a:noFill/>
            <a:miter lim="800000"/>
            <a:headEnd/>
            <a:tailEnd/>
          </a:ln>
        </p:spPr>
      </p:pic>
      <p:pic>
        <p:nvPicPr>
          <p:cNvPr id="31757" name="Picture 61" descr="http://l.yimg.com/g/images/tc_white_shadow_tl.png"/>
          <p:cNvPicPr>
            <a:picLocks noChangeAspect="1" noChangeArrowheads="1"/>
          </p:cNvPicPr>
          <p:nvPr/>
        </p:nvPicPr>
        <p:blipFill>
          <a:blip r:embed="rId10"/>
          <a:srcRect/>
          <a:stretch>
            <a:fillRect/>
          </a:stretch>
        </p:blipFill>
        <p:spPr bwMode="auto">
          <a:xfrm>
            <a:off x="0" y="0"/>
            <a:ext cx="104775" cy="104775"/>
          </a:xfrm>
          <a:prstGeom prst="rect">
            <a:avLst/>
          </a:prstGeom>
          <a:noFill/>
          <a:ln w="9525">
            <a:noFill/>
            <a:miter lim="800000"/>
            <a:headEnd/>
            <a:tailEnd/>
          </a:ln>
        </p:spPr>
      </p:pic>
      <p:pic>
        <p:nvPicPr>
          <p:cNvPr id="31758" name="Picture 62" descr="http://l.yimg.com/g/images/tc_white_shadow_t.png"/>
          <p:cNvPicPr>
            <a:picLocks noChangeAspect="1" noChangeArrowheads="1"/>
          </p:cNvPicPr>
          <p:nvPr/>
        </p:nvPicPr>
        <p:blipFill>
          <a:blip r:embed="rId11"/>
          <a:srcRect/>
          <a:stretch>
            <a:fillRect/>
          </a:stretch>
        </p:blipFill>
        <p:spPr bwMode="auto">
          <a:xfrm>
            <a:off x="0" y="0"/>
            <a:ext cx="104775" cy="104775"/>
          </a:xfrm>
          <a:prstGeom prst="rect">
            <a:avLst/>
          </a:prstGeom>
          <a:noFill/>
          <a:ln w="9525">
            <a:noFill/>
            <a:miter lim="800000"/>
            <a:headEnd/>
            <a:tailEnd/>
          </a:ln>
        </p:spPr>
      </p:pic>
      <p:pic>
        <p:nvPicPr>
          <p:cNvPr id="31759" name="Picture 63" descr="http://l.yimg.com/g/images/tc_white_shadow_tr.png"/>
          <p:cNvPicPr>
            <a:picLocks noChangeAspect="1" noChangeArrowheads="1"/>
          </p:cNvPicPr>
          <p:nvPr/>
        </p:nvPicPr>
        <p:blipFill>
          <a:blip r:embed="rId12"/>
          <a:srcRect/>
          <a:stretch>
            <a:fillRect/>
          </a:stretch>
        </p:blipFill>
        <p:spPr bwMode="auto">
          <a:xfrm>
            <a:off x="0" y="0"/>
            <a:ext cx="104775" cy="104775"/>
          </a:xfrm>
          <a:prstGeom prst="rect">
            <a:avLst/>
          </a:prstGeom>
          <a:noFill/>
          <a:ln w="9525">
            <a:noFill/>
            <a:miter lim="800000"/>
            <a:headEnd/>
            <a:tailEnd/>
          </a:ln>
        </p:spPr>
      </p:pic>
      <p:pic>
        <p:nvPicPr>
          <p:cNvPr id="31760" name="Picture 64" descr="http://l.yimg.com/g/images/tc_white_shadow_l.png"/>
          <p:cNvPicPr>
            <a:picLocks noChangeAspect="1" noChangeArrowheads="1"/>
          </p:cNvPicPr>
          <p:nvPr/>
        </p:nvPicPr>
        <p:blipFill>
          <a:blip r:embed="rId13"/>
          <a:srcRect/>
          <a:stretch>
            <a:fillRect/>
          </a:stretch>
        </p:blipFill>
        <p:spPr bwMode="auto">
          <a:xfrm>
            <a:off x="0" y="0"/>
            <a:ext cx="104775" cy="104775"/>
          </a:xfrm>
          <a:prstGeom prst="rect">
            <a:avLst/>
          </a:prstGeom>
          <a:noFill/>
          <a:ln w="9525">
            <a:noFill/>
            <a:miter lim="800000"/>
            <a:headEnd/>
            <a:tailEnd/>
          </a:ln>
        </p:spPr>
      </p:pic>
      <p:pic>
        <p:nvPicPr>
          <p:cNvPr id="31761" name="Picture 65" descr="http://l.yimg.com/g/images/tc_white_shadow_r.png"/>
          <p:cNvPicPr>
            <a:picLocks noChangeAspect="1" noChangeArrowheads="1"/>
          </p:cNvPicPr>
          <p:nvPr/>
        </p:nvPicPr>
        <p:blipFill>
          <a:blip r:embed="rId14"/>
          <a:srcRect/>
          <a:stretch>
            <a:fillRect/>
          </a:stretch>
        </p:blipFill>
        <p:spPr bwMode="auto">
          <a:xfrm>
            <a:off x="0" y="0"/>
            <a:ext cx="104775" cy="104775"/>
          </a:xfrm>
          <a:prstGeom prst="rect">
            <a:avLst/>
          </a:prstGeom>
          <a:noFill/>
          <a:ln w="9525">
            <a:noFill/>
            <a:miter lim="800000"/>
            <a:headEnd/>
            <a:tailEnd/>
          </a:ln>
        </p:spPr>
      </p:pic>
      <p:pic>
        <p:nvPicPr>
          <p:cNvPr id="31762" name="Picture 66" descr="http://l.yimg.com/g/images/tc_white_shadow_bl.png"/>
          <p:cNvPicPr>
            <a:picLocks noChangeAspect="1" noChangeArrowheads="1"/>
          </p:cNvPicPr>
          <p:nvPr/>
        </p:nvPicPr>
        <p:blipFill>
          <a:blip r:embed="rId15"/>
          <a:srcRect/>
          <a:stretch>
            <a:fillRect/>
          </a:stretch>
        </p:blipFill>
        <p:spPr bwMode="auto">
          <a:xfrm>
            <a:off x="0" y="0"/>
            <a:ext cx="104775" cy="104775"/>
          </a:xfrm>
          <a:prstGeom prst="rect">
            <a:avLst/>
          </a:prstGeom>
          <a:noFill/>
          <a:ln w="9525">
            <a:noFill/>
            <a:miter lim="800000"/>
            <a:headEnd/>
            <a:tailEnd/>
          </a:ln>
        </p:spPr>
      </p:pic>
      <p:pic>
        <p:nvPicPr>
          <p:cNvPr id="31763" name="Picture 67" descr="http://l.yimg.com/g/images/tc_white_shadow_b.png"/>
          <p:cNvPicPr>
            <a:picLocks noChangeAspect="1" noChangeArrowheads="1"/>
          </p:cNvPicPr>
          <p:nvPr/>
        </p:nvPicPr>
        <p:blipFill>
          <a:blip r:embed="rId16"/>
          <a:srcRect/>
          <a:stretch>
            <a:fillRect/>
          </a:stretch>
        </p:blipFill>
        <p:spPr bwMode="auto">
          <a:xfrm>
            <a:off x="0" y="0"/>
            <a:ext cx="104775" cy="104775"/>
          </a:xfrm>
          <a:prstGeom prst="rect">
            <a:avLst/>
          </a:prstGeom>
          <a:noFill/>
          <a:ln w="9525">
            <a:noFill/>
            <a:miter lim="800000"/>
            <a:headEnd/>
            <a:tailEnd/>
          </a:ln>
        </p:spPr>
      </p:pic>
      <p:pic>
        <p:nvPicPr>
          <p:cNvPr id="31764" name="Picture 69" descr="The Brand Alphabet by InThePictureDesign.co.uk."/>
          <p:cNvPicPr>
            <a:picLocks noChangeAspect="1" noChangeArrowheads="1"/>
          </p:cNvPicPr>
          <p:nvPr/>
        </p:nvPicPr>
        <p:blipFill>
          <a:blip r:embed="rId17"/>
          <a:srcRect/>
          <a:stretch>
            <a:fillRect/>
          </a:stretch>
        </p:blipFill>
        <p:spPr bwMode="auto">
          <a:xfrm>
            <a:off x="2438400" y="914400"/>
            <a:ext cx="49022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TotalTime>
  <Words>525</Words>
  <Application>Microsoft Macintosh PowerPoint</Application>
  <PresentationFormat>On-screen Show (4:3)</PresentationFormat>
  <Paragraphs>22</Paragraphs>
  <Slides>9</Slides>
  <Notes>5</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Media Influence</vt:lpstr>
      <vt:lpstr>This presentation is about how to use a brainteaser to introduce students about the concept of  Environmental Printing</vt:lpstr>
      <vt:lpstr>Slide 3</vt:lpstr>
      <vt:lpstr>Slide 4</vt:lpstr>
      <vt:lpstr>Literacy specialists call this </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Influence</dc:title>
  <dc:creator>Cindy</dc:creator>
  <cp:lastModifiedBy>YEA CCC</cp:lastModifiedBy>
  <cp:revision>36</cp:revision>
  <dcterms:created xsi:type="dcterms:W3CDTF">2010-07-16T16:33:07Z</dcterms:created>
  <dcterms:modified xsi:type="dcterms:W3CDTF">2010-07-16T16:49:12Z</dcterms:modified>
</cp:coreProperties>
</file>